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58" r:id="rId5"/>
    <p:sldId id="272" r:id="rId6"/>
    <p:sldId id="262" r:id="rId7"/>
    <p:sldId id="263" r:id="rId8"/>
    <p:sldId id="264" r:id="rId9"/>
    <p:sldId id="266" r:id="rId10"/>
    <p:sldId id="269" r:id="rId11"/>
    <p:sldId id="270" r:id="rId12"/>
    <p:sldId id="271" r:id="rId13"/>
    <p:sldId id="268" r:id="rId1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YJC" initials="P" lastIdx="1" clrIdx="0">
    <p:extLst>
      <p:ext uri="{19B8F6BF-5375-455C-9EA6-DF929625EA0E}">
        <p15:presenceInfo xmlns:p15="http://schemas.microsoft.com/office/powerpoint/2012/main" userId="PYJ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49"/>
    <a:srgbClr val="00914A"/>
    <a:srgbClr val="A6D2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5268" autoAdjust="0"/>
  </p:normalViewPr>
  <p:slideViewPr>
    <p:cSldViewPr snapToGrid="0">
      <p:cViewPr varScale="1">
        <p:scale>
          <a:sx n="86" d="100"/>
          <a:sy n="86" d="100"/>
        </p:scale>
        <p:origin x="56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jpeg>
</file>

<file path=ppt/media/image14.gif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B3C6D8-3C61-4EED-9A74-6E2902B196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C434DF-793B-46E4-9982-F90A7E5CBB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D50680-4565-4700-9259-6482BCC81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3F4DE5-3118-40A8-B037-9D98C1AE9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4E1E30-4850-45C0-971C-09CF05C52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31341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0C35FE-4DD3-4488-8268-A6BBFFC36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B1C0604-938F-4AC0-9F42-ACF066B88F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453A91-E33F-43A3-81AE-977E51DC9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21459E-E102-4EFE-AE1A-4D055B8DA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D632EE-AA68-4A09-9385-422BAF69B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83738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DAF682E-5B93-41A3-9433-ECA7BED4D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36895E1-8CED-4194-96C9-DCF6C4D91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B494AE-34EB-4CF1-A562-52D5A1DAB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0312CB0-B002-416A-AC39-7941597AF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DF857F-54D2-42AD-94F8-496CA96B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7378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35D79-73A0-4CA9-99E1-05DF4200E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FED579-85E8-4A48-AD19-80ECEB59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CCAD0B1-9A56-40B6-AF13-DD31413AB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AEB559-DD04-4B3F-9441-E8157EF7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99CA80-EAE5-46C1-9758-9243A3257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66237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37AAAD-DDE0-4BEF-A4AA-7D6D82BBD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048222-4819-467C-9C96-A58CC954B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2A0561-EF09-40E5-8251-1E1DE0B9F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F46B2EE-D239-4C9B-A1BA-A1DD70C5C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E9B210-4777-442C-9253-14194ACBD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5678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A27979-4621-4F39-8118-52BFF3560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6E28F3-1931-405B-9885-A2C9A25D35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3FF24CB-B575-4FF4-A965-309C4B45B2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3360C8B-9AC1-4098-B6C3-3FED0CC6F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7A2FC04-A048-4003-B400-AEF076058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3D22C0B-75CF-404E-A687-D06EA3CEF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32004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9D69D7-1E31-4244-BDEB-2851B9BA3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2E6130-1547-408A-81DD-541B7D583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8F6E2A-6AEB-402C-ABFB-5263621C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64B5D67-5F75-41A8-8B88-91E5F97559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A962C9C-9497-4C9A-8D92-8A5C166253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E1153AA-A0A8-4ADF-B999-CE5E64AC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7CF8344-9E56-4EDC-B05D-0EAE52FEF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8CB6FC4-CD13-4FF2-B735-850F921AB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0007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264B42-8726-4FBA-9E2E-6731BF3D8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3E00188-D6EF-48B8-85AB-EDD5A4C5A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ADB38C2-E693-4690-B3A7-BA1A9BB14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8B294A2-D40B-4BD9-96A6-D7CD54A3B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1329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65E1C88-94DD-42B1-8975-93D887E6B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626A195-17B9-439B-860E-769E2E3D8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574858-31C7-440B-8C86-4827E5EF8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1872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C10FE1-3620-4ECC-8FB2-FCA896E9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D567D4-8FF0-468E-9530-E53791EC1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3D9F611-CDB7-43E4-A2B3-D1280A5F4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8B36AE-59C8-478B-8E21-8988C21E2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6BF3738-C1F1-4432-A462-22E12BFB9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02CA80-5C1C-491A-9689-FB1409C6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07028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37D517-1135-42DE-A76C-F3B8F819B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F0A321A-4185-4C46-B284-0F22E2086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F5C51F-C13B-48C8-B987-0748F1BC5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4DBB72F-26BA-438D-A973-A11847621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17013E0-D283-4B23-9D9F-A8EB9FF4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C4EBF58-E7FC-4AA0-8A6E-20EB8980E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2399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C1124FC-2C54-4D99-BEBB-674DBC51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38C7D71-3D96-4CB2-87BC-EAE94297C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AFC798-A6A5-49A1-A722-E9935DD987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07C02D-AFF2-4B01-BA46-26FBE9351A29}" type="datetimeFigureOut">
              <a:rPr lang="es-MX" smtClean="0"/>
              <a:t>02/10/2018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0ECA1E-F987-473D-B911-D65B8D3047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AA3F5D-1961-4C93-A56A-8D4402C2D6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7B964-C7F3-4841-923F-135FA98CDC8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700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gif"/><Relationship Id="rId12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11" Type="http://schemas.openxmlformats.org/officeDocument/2006/relationships/image" Target="../media/image18.jpeg"/><Relationship Id="rId5" Type="http://schemas.openxmlformats.org/officeDocument/2006/relationships/image" Target="../media/image12.jpe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E0D74F94-5B24-4DD6-8E0A-28F25B7E540E}"/>
              </a:ext>
            </a:extLst>
          </p:cNvPr>
          <p:cNvSpPr/>
          <p:nvPr/>
        </p:nvSpPr>
        <p:spPr>
          <a:xfrm>
            <a:off x="0" y="6339728"/>
            <a:ext cx="12192000" cy="38686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7FBCE07-A444-406E-9C06-F7CB17D9E730}"/>
              </a:ext>
            </a:extLst>
          </p:cNvPr>
          <p:cNvSpPr/>
          <p:nvPr/>
        </p:nvSpPr>
        <p:spPr>
          <a:xfrm>
            <a:off x="0" y="6462344"/>
            <a:ext cx="12192000" cy="386862"/>
          </a:xfrm>
          <a:prstGeom prst="rect">
            <a:avLst/>
          </a:prstGeom>
          <a:solidFill>
            <a:srgbClr val="0097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BD368D3-E7CA-4D1D-897B-DD644FD7F602}"/>
              </a:ext>
            </a:extLst>
          </p:cNvPr>
          <p:cNvGrpSpPr/>
          <p:nvPr/>
        </p:nvGrpSpPr>
        <p:grpSpPr>
          <a:xfrm>
            <a:off x="2414454" y="1183969"/>
            <a:ext cx="7099579" cy="4254449"/>
            <a:chOff x="2431283" y="1301775"/>
            <a:chExt cx="7099579" cy="4254449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5BAA6A7C-DCC2-4AFF-86AB-B58FBACBFF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1283" y="1301775"/>
              <a:ext cx="7099579" cy="4254449"/>
            </a:xfrm>
            <a:prstGeom prst="rect">
              <a:avLst/>
            </a:prstGeom>
          </p:spPr>
        </p:pic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D5851C14-6337-4C9F-8763-4BF248854A67}"/>
                </a:ext>
              </a:extLst>
            </p:cNvPr>
            <p:cNvSpPr/>
            <p:nvPr/>
          </p:nvSpPr>
          <p:spPr>
            <a:xfrm>
              <a:off x="3530577" y="1406009"/>
              <a:ext cx="26701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MX" sz="2400" b="1" i="1" dirty="0">
                  <a:solidFill>
                    <a:srgbClr val="009749"/>
                  </a:solidFill>
                </a:rPr>
                <a:t>Inteligencia Digital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820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0634732E-C2A6-4210-9B19-D3CAA17B506D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72C64A0B-AF53-49EB-9645-05742FD06AC4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2BFB83BB-37A4-4FC2-81C9-F1DAA8492C67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C3D0B49E-118E-4CA7-9C56-BCC5A8A85457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1551CFCF-E8B6-427F-9265-31A050EA5B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9" name="Rectángulo 8">
                <a:extLst>
                  <a:ext uri="{FF2B5EF4-FFF2-40B4-BE49-F238E27FC236}">
                    <a16:creationId xmlns:a16="http://schemas.microsoft.com/office/drawing/2014/main" id="{E09CADF0-3647-470A-96D7-F14C220F6099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4EC9559-D06D-4F75-BB0C-1C5DC3E53385}"/>
              </a:ext>
            </a:extLst>
          </p:cNvPr>
          <p:cNvSpPr txBox="1"/>
          <p:nvPr/>
        </p:nvSpPr>
        <p:spPr>
          <a:xfrm>
            <a:off x="3960201" y="377215"/>
            <a:ext cx="45453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SOPORTE TECNICO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486FD7C-0D7B-451A-A1B9-EA5C9DBE5E1E}"/>
              </a:ext>
            </a:extLst>
          </p:cNvPr>
          <p:cNvSpPr txBox="1"/>
          <p:nvPr/>
        </p:nvSpPr>
        <p:spPr>
          <a:xfrm>
            <a:off x="71594" y="3172245"/>
            <a:ext cx="6024406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Soporte aplicativo base 24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Soporte a equipos de computo y oficina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Soporte a servidores 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Soporte a sistemas diseñados en JAVA,HTML,C++.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Soporte a aplicaciones móviles (APPS)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>
              <a:solidFill>
                <a:srgbClr val="009749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F3558C-D193-4F5C-BC8C-E3A2369C03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88490"/>
            <a:ext cx="5859757" cy="386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880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1F0961-B20C-4081-BE31-BA4A76FF5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632" y="3950737"/>
            <a:ext cx="2783641" cy="2783641"/>
          </a:xfrm>
          <a:prstGeom prst="rect">
            <a:avLst/>
          </a:prstGeom>
          <a:effectLst>
            <a:softEdge rad="12700"/>
          </a:effectLst>
        </p:spPr>
      </p:pic>
      <p:grpSp>
        <p:nvGrpSpPr>
          <p:cNvPr id="4" name="Grupo 3">
            <a:extLst>
              <a:ext uri="{FF2B5EF4-FFF2-40B4-BE49-F238E27FC236}">
                <a16:creationId xmlns:a16="http://schemas.microsoft.com/office/drawing/2014/main" id="{DE1759F7-96D0-4476-8823-11A0F7173550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123552E2-C87D-4A4E-B2C5-7F0DD24D5AE5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72DFC405-3BD1-4E7E-8EE5-2835C77436BC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DCC3E0EF-DB46-4B3F-898E-E320ED5A867D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6FB6B907-C829-4292-96E5-889797A206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9" name="Rectángulo 8">
                <a:extLst>
                  <a:ext uri="{FF2B5EF4-FFF2-40B4-BE49-F238E27FC236}">
                    <a16:creationId xmlns:a16="http://schemas.microsoft.com/office/drawing/2014/main" id="{5BF4B70C-12A1-44EB-8128-E45C6B155ECF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6E5DC7D9-D0E2-4B45-B2AB-DE310B16FA5C}"/>
              </a:ext>
            </a:extLst>
          </p:cNvPr>
          <p:cNvSpPr txBox="1"/>
          <p:nvPr/>
        </p:nvSpPr>
        <p:spPr>
          <a:xfrm>
            <a:off x="3960201" y="377215"/>
            <a:ext cx="45453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CASOS DE EXITO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5C7ACC5-5B03-4CCC-847F-166F0B53BC6C}"/>
              </a:ext>
            </a:extLst>
          </p:cNvPr>
          <p:cNvSpPr txBox="1"/>
          <p:nvPr/>
        </p:nvSpPr>
        <p:spPr>
          <a:xfrm>
            <a:off x="1343726" y="1883149"/>
            <a:ext cx="9778314" cy="3363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Desarrollo de modelo de ASSESSMENT para bancos Prosa, Cajeros automáticos y Pos en sus procesos online.</a:t>
            </a:r>
            <a:endParaRPr lang="es-MX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Certificación para la aceptación de tarjetas carnet para POS en tiempo récord.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Desarrollo e Implementación de modelo de facturación para PYMES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Certificación para migración de aplicación </a:t>
            </a:r>
            <a:r>
              <a:rPr lang="es-MX" dirty="0" err="1">
                <a:solidFill>
                  <a:srgbClr val="009749"/>
                </a:solidFill>
                <a:latin typeface="Century Gothic" panose="020B0502020202020204" pitchFamily="34" charset="0"/>
              </a:rPr>
              <a:t>on</a:t>
            </a: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 line de manera exitosa para tres Bancos.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Actualización de conexiones seguras SSL a TLS para 1200 cajeros automáticos de siete Clientes Bancarios. </a:t>
            </a:r>
            <a:endParaRPr lang="es-MX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297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9DBE9F-BA99-4738-995B-57EB440BC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264" y="1467846"/>
            <a:ext cx="8011770" cy="5288558"/>
          </a:xfrm>
          <a:prstGeom prst="rect">
            <a:avLst/>
          </a:prstGeom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F632806E-666F-4B11-AE3C-79BDEABED59C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7BB0E743-F102-4E65-BAB7-3B90F89DD23E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9A0CD0CF-AFFF-457A-80B9-C2E8E36338EE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5D684D6A-871D-41D6-8743-E35654154E89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9" name="Imagen 8">
                <a:extLst>
                  <a:ext uri="{FF2B5EF4-FFF2-40B4-BE49-F238E27FC236}">
                    <a16:creationId xmlns:a16="http://schemas.microsoft.com/office/drawing/2014/main" id="{61B11CC9-8B81-4B84-B30E-40D62DFBD1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10" name="Rectángulo 9">
                <a:extLst>
                  <a:ext uri="{FF2B5EF4-FFF2-40B4-BE49-F238E27FC236}">
                    <a16:creationId xmlns:a16="http://schemas.microsoft.com/office/drawing/2014/main" id="{3941429F-4321-4A41-993F-AF02346E54D8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D52F683-0DC5-480D-8D68-251E680F6609}"/>
              </a:ext>
            </a:extLst>
          </p:cNvPr>
          <p:cNvSpPr txBox="1"/>
          <p:nvPr/>
        </p:nvSpPr>
        <p:spPr>
          <a:xfrm>
            <a:off x="3960201" y="377215"/>
            <a:ext cx="45453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Siguientes retos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384EAB9-CFC8-45AA-85DC-B9405C556EA6}"/>
              </a:ext>
            </a:extLst>
          </p:cNvPr>
          <p:cNvSpPr txBox="1"/>
          <p:nvPr/>
        </p:nvSpPr>
        <p:spPr>
          <a:xfrm>
            <a:off x="817778" y="2644852"/>
            <a:ext cx="10830209" cy="29481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Para asegurar la calidad y crecimiento de la empresas, actual mente nos estamos adaptando</a:t>
            </a:r>
          </a:p>
          <a:p>
            <a:pPr algn="just">
              <a:lnSpc>
                <a:spcPct val="150000"/>
              </a:lnSpc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a las mejores practicas del CMMI (integración de modelo de madures de capacidades) </a:t>
            </a:r>
          </a:p>
          <a:p>
            <a:pPr algn="just"/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para el modelo de desarrollo de software y así garantizar la cálida de nuestros servicios </a:t>
            </a:r>
          </a:p>
          <a:p>
            <a:pPr algn="just"/>
            <a:endParaRPr lang="es-MX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Desarrollo de nuestra herramienta de análisis de datos para transacciones </a:t>
            </a:r>
            <a:r>
              <a:rPr lang="es-MX" dirty="0" err="1">
                <a:solidFill>
                  <a:srgbClr val="009749"/>
                </a:solidFill>
                <a:latin typeface="Century Gothic" panose="020B0502020202020204" pitchFamily="34" charset="0"/>
              </a:rPr>
              <a:t>on</a:t>
            </a: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 line.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Que nuestros colaboradores cuenten con certificación, en sus áreas de especialidad.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Ampliar nuestro porta folio de servicios.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Diversificar nuestro Target.  </a:t>
            </a:r>
          </a:p>
        </p:txBody>
      </p:sp>
    </p:spTree>
    <p:extLst>
      <p:ext uri="{BB962C8B-B14F-4D97-AF65-F5344CB8AC3E}">
        <p14:creationId xmlns:p14="http://schemas.microsoft.com/office/powerpoint/2010/main" val="111353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F2290F8D-003E-4B18-A647-54E224B21389}"/>
              </a:ext>
            </a:extLst>
          </p:cNvPr>
          <p:cNvSpPr txBox="1"/>
          <p:nvPr/>
        </p:nvSpPr>
        <p:spPr>
          <a:xfrm>
            <a:off x="2709165" y="1873188"/>
            <a:ext cx="661386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s-ES" dirty="0">
                <a:solidFill>
                  <a:srgbClr val="009749"/>
                </a:solidFill>
                <a:latin typeface="Century Gothic" panose="020B0502020202020204" pitchFamily="34" charset="0"/>
              </a:rPr>
              <a:t>Estamos a sus órdenes</a:t>
            </a: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:</a:t>
            </a:r>
          </a:p>
          <a:p>
            <a:pPr algn="ctr"/>
            <a:endParaRPr lang="pt-BR" b="1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algn="ctr"/>
            <a:r>
              <a:rPr lang="pt-BR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</a:p>
          <a:p>
            <a:pPr algn="ctr"/>
            <a:r>
              <a:rPr lang="pt-BR" b="1" dirty="0">
                <a:solidFill>
                  <a:srgbClr val="009749"/>
                </a:solidFill>
                <a:latin typeface="Century Gothic" panose="020B0502020202020204" pitchFamily="34" charset="0"/>
              </a:rPr>
              <a:t>Bahia de Santa Bárbara N° 38 Int. 402 C.P.11300</a:t>
            </a:r>
          </a:p>
          <a:p>
            <a:pPr algn="ctr"/>
            <a:endParaRPr lang="pt-BR" b="1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pt-BR" dirty="0">
                <a:solidFill>
                  <a:srgbClr val="009749"/>
                </a:solidFill>
                <a:latin typeface="Century Gothic" panose="020B0502020202020204" pitchFamily="34" charset="0"/>
              </a:rPr>
              <a:t>Oficinas: (55) 5260-4293</a:t>
            </a:r>
          </a:p>
          <a:p>
            <a:pPr algn="ctr"/>
            <a:endParaRPr lang="pt-BR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pt-BR" dirty="0">
                <a:solidFill>
                  <a:srgbClr val="009749"/>
                </a:solidFill>
                <a:latin typeface="Century Gothic" panose="020B0502020202020204" pitchFamily="34" charset="0"/>
              </a:rPr>
              <a:t>info@pyjcsystem.com.mx</a:t>
            </a:r>
          </a:p>
          <a:p>
            <a:pPr algn="ctr"/>
            <a:endParaRPr lang="pt-BR" b="1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algn="ctr"/>
            <a:endParaRPr lang="pt-BR" b="1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endParaRPr lang="es-MX" b="1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lvl="1"/>
            <a:endParaRPr lang="es-MX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2979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" name="Conector recto 97">
            <a:extLst>
              <a:ext uri="{FF2B5EF4-FFF2-40B4-BE49-F238E27FC236}">
                <a16:creationId xmlns:a16="http://schemas.microsoft.com/office/drawing/2014/main" id="{AFC5A6CD-D24B-490D-9808-65ECBB675A1F}"/>
              </a:ext>
            </a:extLst>
          </p:cNvPr>
          <p:cNvCxnSpPr>
            <a:cxnSpLocks/>
            <a:endCxn id="96" idx="2"/>
          </p:cNvCxnSpPr>
          <p:nvPr/>
        </p:nvCxnSpPr>
        <p:spPr>
          <a:xfrm>
            <a:off x="10264225" y="2590749"/>
            <a:ext cx="10793" cy="659468"/>
          </a:xfrm>
          <a:prstGeom prst="line">
            <a:avLst/>
          </a:prstGeom>
          <a:ln w="28575">
            <a:solidFill>
              <a:srgbClr val="0097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A28398E1-6CCC-47ED-AEEB-BD6178A94C1E}"/>
              </a:ext>
            </a:extLst>
          </p:cNvPr>
          <p:cNvCxnSpPr>
            <a:cxnSpLocks/>
          </p:cNvCxnSpPr>
          <p:nvPr/>
        </p:nvCxnSpPr>
        <p:spPr>
          <a:xfrm>
            <a:off x="6766623" y="3776307"/>
            <a:ext cx="1" cy="559961"/>
          </a:xfrm>
          <a:prstGeom prst="line">
            <a:avLst/>
          </a:prstGeom>
          <a:ln w="28575">
            <a:solidFill>
              <a:srgbClr val="0097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id="{B2E8C57D-DA33-43AF-9B8A-3A91EB7A5F97}"/>
              </a:ext>
            </a:extLst>
          </p:cNvPr>
          <p:cNvCxnSpPr>
            <a:cxnSpLocks/>
          </p:cNvCxnSpPr>
          <p:nvPr/>
        </p:nvCxnSpPr>
        <p:spPr>
          <a:xfrm flipH="1">
            <a:off x="8527332" y="3774021"/>
            <a:ext cx="23831" cy="716904"/>
          </a:xfrm>
          <a:prstGeom prst="line">
            <a:avLst/>
          </a:prstGeom>
          <a:ln w="28575">
            <a:solidFill>
              <a:srgbClr val="0097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5142338F-B5FF-4836-88A1-75DF888F73F9}"/>
              </a:ext>
            </a:extLst>
          </p:cNvPr>
          <p:cNvCxnSpPr>
            <a:cxnSpLocks/>
          </p:cNvCxnSpPr>
          <p:nvPr/>
        </p:nvCxnSpPr>
        <p:spPr>
          <a:xfrm>
            <a:off x="6753110" y="3774021"/>
            <a:ext cx="1815084" cy="2286"/>
          </a:xfrm>
          <a:prstGeom prst="line">
            <a:avLst/>
          </a:prstGeom>
          <a:ln w="28575">
            <a:solidFill>
              <a:srgbClr val="0097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BF973933-7BF9-4B48-A1D9-075271C6EC21}"/>
              </a:ext>
            </a:extLst>
          </p:cNvPr>
          <p:cNvCxnSpPr>
            <a:cxnSpLocks/>
          </p:cNvCxnSpPr>
          <p:nvPr/>
        </p:nvCxnSpPr>
        <p:spPr>
          <a:xfrm>
            <a:off x="5914934" y="2097201"/>
            <a:ext cx="0" cy="481032"/>
          </a:xfrm>
          <a:prstGeom prst="line">
            <a:avLst/>
          </a:prstGeom>
          <a:ln w="28575">
            <a:solidFill>
              <a:srgbClr val="0097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838E4CD7-8F0F-4D12-A13B-FF59A72D93A7}"/>
              </a:ext>
            </a:extLst>
          </p:cNvPr>
          <p:cNvCxnSpPr>
            <a:cxnSpLocks/>
          </p:cNvCxnSpPr>
          <p:nvPr/>
        </p:nvCxnSpPr>
        <p:spPr>
          <a:xfrm>
            <a:off x="2008702" y="2590749"/>
            <a:ext cx="0" cy="2907992"/>
          </a:xfrm>
          <a:prstGeom prst="line">
            <a:avLst/>
          </a:prstGeom>
          <a:ln w="28575">
            <a:solidFill>
              <a:srgbClr val="0097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3234156B-C5E5-4307-806C-1942A623A1B1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4622518" y="2590749"/>
            <a:ext cx="0" cy="3025030"/>
          </a:xfrm>
          <a:prstGeom prst="line">
            <a:avLst/>
          </a:prstGeom>
          <a:ln w="28575">
            <a:solidFill>
              <a:srgbClr val="0097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id="{F0C005A4-99FB-430F-95A5-D2EE70BE2355}"/>
              </a:ext>
            </a:extLst>
          </p:cNvPr>
          <p:cNvCxnSpPr>
            <a:cxnSpLocks/>
          </p:cNvCxnSpPr>
          <p:nvPr/>
        </p:nvCxnSpPr>
        <p:spPr>
          <a:xfrm flipH="1">
            <a:off x="7661203" y="2578233"/>
            <a:ext cx="25248" cy="1198074"/>
          </a:xfrm>
          <a:prstGeom prst="line">
            <a:avLst/>
          </a:prstGeom>
          <a:ln w="28575">
            <a:solidFill>
              <a:srgbClr val="0097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A1A1AB8D-7FCE-4947-9AF8-8660A33C0544}"/>
              </a:ext>
            </a:extLst>
          </p:cNvPr>
          <p:cNvSpPr txBox="1"/>
          <p:nvPr/>
        </p:nvSpPr>
        <p:spPr>
          <a:xfrm>
            <a:off x="4454947" y="386442"/>
            <a:ext cx="36930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Organigrama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D92DC3AE-4DBA-443F-84AA-2D1F9B49ADBF}"/>
              </a:ext>
            </a:extLst>
          </p:cNvPr>
          <p:cNvSpPr/>
          <p:nvPr/>
        </p:nvSpPr>
        <p:spPr>
          <a:xfrm>
            <a:off x="5102724" y="1646025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46000">
                <a:schemeClr val="accent6">
                  <a:lumMod val="95000"/>
                  <a:lumOff val="5000"/>
                </a:schemeClr>
              </a:gs>
              <a:gs pos="100000">
                <a:schemeClr val="accent6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b="1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C99467EE-7CB6-4CCB-9DF0-DECFDACA1598}"/>
              </a:ext>
            </a:extLst>
          </p:cNvPr>
          <p:cNvSpPr/>
          <p:nvPr/>
        </p:nvSpPr>
        <p:spPr>
          <a:xfrm>
            <a:off x="1214337" y="2837697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31F5CC5D-6EBF-44C1-AD56-84DB478EC6D0}"/>
              </a:ext>
            </a:extLst>
          </p:cNvPr>
          <p:cNvSpPr/>
          <p:nvPr/>
        </p:nvSpPr>
        <p:spPr>
          <a:xfrm>
            <a:off x="3860158" y="2837697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3E1C32BE-EB2D-4DB6-B59C-55CAA126C7E7}"/>
              </a:ext>
            </a:extLst>
          </p:cNvPr>
          <p:cNvSpPr/>
          <p:nvPr/>
        </p:nvSpPr>
        <p:spPr>
          <a:xfrm>
            <a:off x="6907538" y="2824685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F5239B54-6887-4E23-BAE5-BEE1FF671801}"/>
              </a:ext>
            </a:extLst>
          </p:cNvPr>
          <p:cNvSpPr/>
          <p:nvPr/>
        </p:nvSpPr>
        <p:spPr>
          <a:xfrm>
            <a:off x="1195769" y="3905777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E1F29EF3-386C-484C-BBF6-7630D64CF24B}"/>
              </a:ext>
            </a:extLst>
          </p:cNvPr>
          <p:cNvSpPr/>
          <p:nvPr/>
        </p:nvSpPr>
        <p:spPr>
          <a:xfrm>
            <a:off x="1219880" y="5017709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FB395AAB-5D84-4F39-8D0F-766011ACC902}"/>
              </a:ext>
            </a:extLst>
          </p:cNvPr>
          <p:cNvSpPr/>
          <p:nvPr/>
        </p:nvSpPr>
        <p:spPr>
          <a:xfrm>
            <a:off x="3867627" y="3918698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8EE64E55-5218-4861-B90E-34DCF0A37341}"/>
              </a:ext>
            </a:extLst>
          </p:cNvPr>
          <p:cNvSpPr/>
          <p:nvPr/>
        </p:nvSpPr>
        <p:spPr>
          <a:xfrm>
            <a:off x="7834535" y="3918268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BA87A9E9-D098-495C-A039-0AB609889CFB}"/>
              </a:ext>
            </a:extLst>
          </p:cNvPr>
          <p:cNvSpPr/>
          <p:nvPr/>
        </p:nvSpPr>
        <p:spPr>
          <a:xfrm>
            <a:off x="3873273" y="5051504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280F30A8-FAD8-41E1-BF83-6E5D130926D4}"/>
              </a:ext>
            </a:extLst>
          </p:cNvPr>
          <p:cNvSpPr txBox="1"/>
          <p:nvPr/>
        </p:nvSpPr>
        <p:spPr>
          <a:xfrm>
            <a:off x="5095465" y="1786772"/>
            <a:ext cx="1959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</a:rPr>
              <a:t>Dirección General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68C92B5B-ACA5-4633-9ECD-11A0D376C21D}"/>
              </a:ext>
            </a:extLst>
          </p:cNvPr>
          <p:cNvSpPr txBox="1"/>
          <p:nvPr/>
        </p:nvSpPr>
        <p:spPr>
          <a:xfrm>
            <a:off x="1061933" y="2982947"/>
            <a:ext cx="1959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solidFill>
                  <a:schemeClr val="bg1"/>
                </a:solidFill>
              </a:rPr>
              <a:t>Desarrollo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DFEDA3E0-74EB-406F-AC36-35B8F227BD65}"/>
              </a:ext>
            </a:extLst>
          </p:cNvPr>
          <p:cNvSpPr txBox="1"/>
          <p:nvPr/>
        </p:nvSpPr>
        <p:spPr>
          <a:xfrm>
            <a:off x="3686760" y="2985685"/>
            <a:ext cx="1959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solidFill>
                  <a:schemeClr val="bg1"/>
                </a:solidFill>
              </a:rPr>
              <a:t>Q.A.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E78FB847-2E18-4607-AE68-2B56A77C3F3C}"/>
              </a:ext>
            </a:extLst>
          </p:cNvPr>
          <p:cNvSpPr txBox="1"/>
          <p:nvPr/>
        </p:nvSpPr>
        <p:spPr>
          <a:xfrm>
            <a:off x="7008100" y="2938714"/>
            <a:ext cx="1959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</a:rPr>
              <a:t>Administración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4F0AC10-81F6-40D7-9A07-71591FF02C5B}"/>
              </a:ext>
            </a:extLst>
          </p:cNvPr>
          <p:cNvSpPr txBox="1"/>
          <p:nvPr/>
        </p:nvSpPr>
        <p:spPr>
          <a:xfrm>
            <a:off x="1021464" y="3887910"/>
            <a:ext cx="195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solidFill>
                  <a:srgbClr val="009749"/>
                </a:solidFill>
              </a:rPr>
              <a:t>Desarrollo</a:t>
            </a:r>
          </a:p>
          <a:p>
            <a:pPr algn="ctr"/>
            <a:r>
              <a:rPr lang="es-MX" sz="1600" b="1" dirty="0">
                <a:solidFill>
                  <a:srgbClr val="009749"/>
                </a:solidFill>
              </a:rPr>
              <a:t>SR.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31C51415-7A66-4FB0-930A-7C994B93186E}"/>
              </a:ext>
            </a:extLst>
          </p:cNvPr>
          <p:cNvSpPr txBox="1"/>
          <p:nvPr/>
        </p:nvSpPr>
        <p:spPr>
          <a:xfrm>
            <a:off x="1012472" y="4986882"/>
            <a:ext cx="195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solidFill>
                  <a:srgbClr val="009749"/>
                </a:solidFill>
              </a:rPr>
              <a:t>Desarrollo</a:t>
            </a:r>
          </a:p>
          <a:p>
            <a:pPr algn="ctr"/>
            <a:r>
              <a:rPr lang="es-MX" sz="1600" b="1" dirty="0">
                <a:solidFill>
                  <a:srgbClr val="009749"/>
                </a:solidFill>
              </a:rPr>
              <a:t>JR.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D386EE61-D736-4B5F-B852-F82A1A769420}"/>
              </a:ext>
            </a:extLst>
          </p:cNvPr>
          <p:cNvSpPr txBox="1"/>
          <p:nvPr/>
        </p:nvSpPr>
        <p:spPr>
          <a:xfrm>
            <a:off x="3686760" y="3910957"/>
            <a:ext cx="195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solidFill>
                  <a:srgbClr val="009749"/>
                </a:solidFill>
              </a:rPr>
              <a:t>Q.A.</a:t>
            </a:r>
          </a:p>
          <a:p>
            <a:pPr algn="ctr"/>
            <a:r>
              <a:rPr lang="es-MX" sz="1600" b="1" dirty="0">
                <a:solidFill>
                  <a:srgbClr val="009749"/>
                </a:solidFill>
              </a:rPr>
              <a:t>SR.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0AD49385-188D-4289-A39D-D9A8F06D9ECC}"/>
              </a:ext>
            </a:extLst>
          </p:cNvPr>
          <p:cNvSpPr txBox="1"/>
          <p:nvPr/>
        </p:nvSpPr>
        <p:spPr>
          <a:xfrm>
            <a:off x="7686451" y="3906150"/>
            <a:ext cx="195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solidFill>
                  <a:srgbClr val="009749"/>
                </a:solidFill>
              </a:rPr>
              <a:t>Project</a:t>
            </a:r>
          </a:p>
          <a:p>
            <a:pPr algn="ctr"/>
            <a:r>
              <a:rPr lang="es-MX" sz="1600" b="1" dirty="0">
                <a:solidFill>
                  <a:srgbClr val="009749"/>
                </a:solidFill>
              </a:rPr>
              <a:t>Manager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74551107-7A42-4E7C-B24E-23ED73AC2FB6}"/>
              </a:ext>
            </a:extLst>
          </p:cNvPr>
          <p:cNvSpPr txBox="1"/>
          <p:nvPr/>
        </p:nvSpPr>
        <p:spPr>
          <a:xfrm>
            <a:off x="3642803" y="5031004"/>
            <a:ext cx="195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solidFill>
                  <a:srgbClr val="009749"/>
                </a:solidFill>
              </a:rPr>
              <a:t>Q.A.</a:t>
            </a:r>
          </a:p>
          <a:p>
            <a:pPr algn="ctr"/>
            <a:r>
              <a:rPr lang="es-MX" sz="1600" b="1" dirty="0">
                <a:solidFill>
                  <a:srgbClr val="009749"/>
                </a:solidFill>
              </a:rPr>
              <a:t>JR.</a:t>
            </a:r>
          </a:p>
        </p:txBody>
      </p: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E3EA4926-3E9A-4C46-A3C9-6E92A83D2F4B}"/>
              </a:ext>
            </a:extLst>
          </p:cNvPr>
          <p:cNvCxnSpPr>
            <a:cxnSpLocks/>
          </p:cNvCxnSpPr>
          <p:nvPr/>
        </p:nvCxnSpPr>
        <p:spPr>
          <a:xfrm>
            <a:off x="2008702" y="2590749"/>
            <a:ext cx="8266316" cy="0"/>
          </a:xfrm>
          <a:prstGeom prst="line">
            <a:avLst/>
          </a:prstGeom>
          <a:ln w="28575">
            <a:solidFill>
              <a:srgbClr val="0097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upo 50">
            <a:extLst>
              <a:ext uri="{FF2B5EF4-FFF2-40B4-BE49-F238E27FC236}">
                <a16:creationId xmlns:a16="http://schemas.microsoft.com/office/drawing/2014/main" id="{7998CF04-E316-46DD-94C4-E4FF023B686E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53" name="Rectángulo 52">
              <a:extLst>
                <a:ext uri="{FF2B5EF4-FFF2-40B4-BE49-F238E27FC236}">
                  <a16:creationId xmlns:a16="http://schemas.microsoft.com/office/drawing/2014/main" id="{30199313-FE97-49B8-9A02-822761FF9982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4" name="Rectángulo 53">
              <a:extLst>
                <a:ext uri="{FF2B5EF4-FFF2-40B4-BE49-F238E27FC236}">
                  <a16:creationId xmlns:a16="http://schemas.microsoft.com/office/drawing/2014/main" id="{99E8E784-D66C-4D07-AE8A-78A96C122426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509536FB-3513-40C7-8D37-FFA7BA9C13DC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60" name="Imagen 59">
                <a:extLst>
                  <a:ext uri="{FF2B5EF4-FFF2-40B4-BE49-F238E27FC236}">
                    <a16:creationId xmlns:a16="http://schemas.microsoft.com/office/drawing/2014/main" id="{92D7AF3A-0D43-478E-91B6-09D3ABB14A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61" name="Rectángulo 60">
                <a:extLst>
                  <a:ext uri="{FF2B5EF4-FFF2-40B4-BE49-F238E27FC236}">
                    <a16:creationId xmlns:a16="http://schemas.microsoft.com/office/drawing/2014/main" id="{139D0066-1282-4EC3-8F2B-9ECB6BDCDC57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76" name="Rectángulo: esquinas redondeadas 75">
            <a:extLst>
              <a:ext uri="{FF2B5EF4-FFF2-40B4-BE49-F238E27FC236}">
                <a16:creationId xmlns:a16="http://schemas.microsoft.com/office/drawing/2014/main" id="{36F9369F-9C04-4C12-A72A-BA29C703318A}"/>
              </a:ext>
            </a:extLst>
          </p:cNvPr>
          <p:cNvSpPr/>
          <p:nvPr/>
        </p:nvSpPr>
        <p:spPr>
          <a:xfrm>
            <a:off x="6036695" y="3926700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E3D290D9-2857-421F-8BC3-2177B784C65E}"/>
              </a:ext>
            </a:extLst>
          </p:cNvPr>
          <p:cNvSpPr txBox="1"/>
          <p:nvPr/>
        </p:nvSpPr>
        <p:spPr>
          <a:xfrm>
            <a:off x="5824236" y="3944978"/>
            <a:ext cx="1959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solidFill>
                  <a:srgbClr val="009749"/>
                </a:solidFill>
              </a:rPr>
              <a:t>Proyectos</a:t>
            </a:r>
          </a:p>
          <a:p>
            <a:pPr algn="ctr"/>
            <a:r>
              <a:rPr lang="es-MX" sz="1600" b="1" dirty="0">
                <a:solidFill>
                  <a:srgbClr val="009749"/>
                </a:solidFill>
              </a:rPr>
              <a:t> Especiales</a:t>
            </a:r>
          </a:p>
        </p:txBody>
      </p:sp>
      <p:sp>
        <p:nvSpPr>
          <p:cNvPr id="95" name="Rectángulo: esquinas redondeadas 94">
            <a:extLst>
              <a:ext uri="{FF2B5EF4-FFF2-40B4-BE49-F238E27FC236}">
                <a16:creationId xmlns:a16="http://schemas.microsoft.com/office/drawing/2014/main" id="{8F65CB27-CE4B-4CD5-A823-7982F90E347D}"/>
              </a:ext>
            </a:extLst>
          </p:cNvPr>
          <p:cNvSpPr/>
          <p:nvPr/>
        </p:nvSpPr>
        <p:spPr>
          <a:xfrm>
            <a:off x="9454329" y="2788102"/>
            <a:ext cx="1619794" cy="62905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6" name="CuadroTexto 95">
            <a:extLst>
              <a:ext uri="{FF2B5EF4-FFF2-40B4-BE49-F238E27FC236}">
                <a16:creationId xmlns:a16="http://schemas.microsoft.com/office/drawing/2014/main" id="{D7CA4F0C-0A16-4A7D-956C-6E1ECDB89B46}"/>
              </a:ext>
            </a:extLst>
          </p:cNvPr>
          <p:cNvSpPr txBox="1"/>
          <p:nvPr/>
        </p:nvSpPr>
        <p:spPr>
          <a:xfrm>
            <a:off x="9295303" y="2911663"/>
            <a:ext cx="1959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solidFill>
                  <a:schemeClr val="bg1"/>
                </a:solidFill>
              </a:rPr>
              <a:t>Soporte Técnico</a:t>
            </a:r>
          </a:p>
        </p:txBody>
      </p:sp>
    </p:spTree>
    <p:extLst>
      <p:ext uri="{BB962C8B-B14F-4D97-AF65-F5344CB8AC3E}">
        <p14:creationId xmlns:p14="http://schemas.microsoft.com/office/powerpoint/2010/main" val="4161183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F808E1C4-E45B-4500-88BE-F93F7F37E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4" y="0"/>
            <a:ext cx="12191999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E3B03E0-CD6C-4DE1-8980-93901B84051B}"/>
              </a:ext>
            </a:extLst>
          </p:cNvPr>
          <p:cNvSpPr txBox="1"/>
          <p:nvPr/>
        </p:nvSpPr>
        <p:spPr>
          <a:xfrm>
            <a:off x="4454947" y="386442"/>
            <a:ext cx="36930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Historia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97ADD007-59E4-4E75-B5F8-C0E7A1104FBC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9771051A-5518-4B6C-9D13-733FAFFB8215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E64387E3-EE28-475B-A121-95F2C220328D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0" name="Grupo 9">
              <a:extLst>
                <a:ext uri="{FF2B5EF4-FFF2-40B4-BE49-F238E27FC236}">
                  <a16:creationId xmlns:a16="http://schemas.microsoft.com/office/drawing/2014/main" id="{9AA6C7A4-C2E8-4157-83A7-48FD25AFEC1A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55FFCD10-F269-4450-BA4F-951687B3E6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A05F5EB9-E025-445E-B0A1-1D648BC795E8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CB57735-7F14-4EDD-AE6A-8E6DA937DF74}"/>
              </a:ext>
            </a:extLst>
          </p:cNvPr>
          <p:cNvSpPr txBox="1"/>
          <p:nvPr/>
        </p:nvSpPr>
        <p:spPr>
          <a:xfrm>
            <a:off x="744549" y="2196600"/>
            <a:ext cx="100460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P&amp;JC una  empresa que nació de la creación de PROAS EVOLUTION en el año 2009  una empresa de venta de artículos  de tecnología y servicios, el proyecto de servicios creció generando necesidades mayores de implementación de recursos tecnológicos, con el crecimiento decidimos diversificarnos y comenzar a trabajamos con el nombre de PROAS EVOLUTION, hasta el año 2017 decidimos salir al mercado con nuestra propia marca P&amp;JC respaldándonos casi 10 años  dando el mejor servicio en desarrollo, administración y soporte técnico. </a:t>
            </a:r>
          </a:p>
          <a:p>
            <a:pPr algn="just"/>
            <a:endParaRPr lang="es-MX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algn="just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91653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n 23">
            <a:extLst>
              <a:ext uri="{FF2B5EF4-FFF2-40B4-BE49-F238E27FC236}">
                <a16:creationId xmlns:a16="http://schemas.microsoft.com/office/drawing/2014/main" id="{416DBA4C-23D3-4F54-ABC3-BFDC64D21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131" y="2364695"/>
            <a:ext cx="3044715" cy="4481582"/>
          </a:xfrm>
          <a:prstGeom prst="rect">
            <a:avLst/>
          </a:prstGeom>
        </p:spPr>
      </p:pic>
      <p:grpSp>
        <p:nvGrpSpPr>
          <p:cNvPr id="16" name="Grupo 15">
            <a:extLst>
              <a:ext uri="{FF2B5EF4-FFF2-40B4-BE49-F238E27FC236}">
                <a16:creationId xmlns:a16="http://schemas.microsoft.com/office/drawing/2014/main" id="{495E45BD-72BF-4D9C-920D-44CE0AD7D7EB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533C9994-1BEF-42AB-BF52-95C89F8757DF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95CA9E06-959C-4A5B-8B13-78E1BCA19FF1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366CD5C0-C16F-4844-8860-176D31144184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20" name="Imagen 19">
                <a:extLst>
                  <a:ext uri="{FF2B5EF4-FFF2-40B4-BE49-F238E27FC236}">
                    <a16:creationId xmlns:a16="http://schemas.microsoft.com/office/drawing/2014/main" id="{EDEF1138-A864-4C0A-A0DE-B71BF4A88F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21" name="Rectángulo 20">
                <a:extLst>
                  <a:ext uri="{FF2B5EF4-FFF2-40B4-BE49-F238E27FC236}">
                    <a16:creationId xmlns:a16="http://schemas.microsoft.com/office/drawing/2014/main" id="{2C250230-FE99-406A-B986-76EF9F331B9B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55B6D17-105D-4137-9689-7F99D4503C41}"/>
              </a:ext>
            </a:extLst>
          </p:cNvPr>
          <p:cNvSpPr txBox="1"/>
          <p:nvPr/>
        </p:nvSpPr>
        <p:spPr>
          <a:xfrm>
            <a:off x="128954" y="2025138"/>
            <a:ext cx="961292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Misión:</a:t>
            </a:r>
            <a:endParaRPr lang="es-MX" sz="2000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s-MX" dirty="0">
                <a:latin typeface="Century Gothic" panose="020B0502020202020204" pitchFamily="34" charset="0"/>
              </a:rPr>
              <a:t> </a:t>
            </a:r>
          </a:p>
          <a:p>
            <a:pPr algn="just"/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Proporcionar tecnología y soporte de acuerdo a las necesidades del cliente, incrementar la productividad  y competitividad a base de soluciones.</a:t>
            </a:r>
          </a:p>
          <a:p>
            <a:pPr algn="ctr"/>
            <a:r>
              <a:rPr lang="es-MX" sz="2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 </a:t>
            </a:r>
            <a:endParaRPr lang="es-MX" sz="2000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s-MX" sz="2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Visión:</a:t>
            </a:r>
            <a:endParaRPr lang="es-MX" sz="2000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 </a:t>
            </a:r>
          </a:p>
          <a:p>
            <a:pPr algn="just"/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Ser una empresa de referencia, la cual crea e innova conforme a la evolución de la tecnología dando a conocer  una gran gama de estrategias y servicios .</a:t>
            </a:r>
          </a:p>
          <a:p>
            <a:pPr algn="just"/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 </a:t>
            </a:r>
          </a:p>
          <a:p>
            <a:endParaRPr lang="es-MX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518118A-E139-4BAA-9207-681552E03C79}"/>
              </a:ext>
            </a:extLst>
          </p:cNvPr>
          <p:cNvSpPr txBox="1"/>
          <p:nvPr/>
        </p:nvSpPr>
        <p:spPr>
          <a:xfrm>
            <a:off x="4693212" y="438782"/>
            <a:ext cx="290496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Misión y Visión</a:t>
            </a:r>
          </a:p>
        </p:txBody>
      </p:sp>
    </p:spTree>
    <p:extLst>
      <p:ext uri="{BB962C8B-B14F-4D97-AF65-F5344CB8AC3E}">
        <p14:creationId xmlns:p14="http://schemas.microsoft.com/office/powerpoint/2010/main" val="1376860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Hexágono 99">
            <a:extLst>
              <a:ext uri="{FF2B5EF4-FFF2-40B4-BE49-F238E27FC236}">
                <a16:creationId xmlns:a16="http://schemas.microsoft.com/office/drawing/2014/main" id="{C03D1915-D8A3-47A8-9D29-1C3C518B4719}"/>
              </a:ext>
            </a:extLst>
          </p:cNvPr>
          <p:cNvSpPr/>
          <p:nvPr/>
        </p:nvSpPr>
        <p:spPr>
          <a:xfrm>
            <a:off x="6085205" y="4527767"/>
            <a:ext cx="1427423" cy="1286844"/>
          </a:xfrm>
          <a:prstGeom prst="hexagon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7" name="Hexágono 86">
            <a:extLst>
              <a:ext uri="{FF2B5EF4-FFF2-40B4-BE49-F238E27FC236}">
                <a16:creationId xmlns:a16="http://schemas.microsoft.com/office/drawing/2014/main" id="{A3458376-BB7D-4113-B1E9-F6A9B4C28EDA}"/>
              </a:ext>
            </a:extLst>
          </p:cNvPr>
          <p:cNvSpPr/>
          <p:nvPr/>
        </p:nvSpPr>
        <p:spPr>
          <a:xfrm>
            <a:off x="4233067" y="4518309"/>
            <a:ext cx="1427423" cy="1286844"/>
          </a:xfrm>
          <a:prstGeom prst="hexagon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A3D4FEAB-B4F3-4F12-9CD2-D425C5649ABB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3E1CC2F5-D5D1-406E-B046-FB7396BA8E2D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CEF27278-CB55-465D-9804-B396F6C37BE1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0131693A-7895-4EC2-822A-D977EFEF3A14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1FF6014A-8BDE-479F-BF51-A27AA3E8C3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9" name="Rectángulo 8">
                <a:extLst>
                  <a:ext uri="{FF2B5EF4-FFF2-40B4-BE49-F238E27FC236}">
                    <a16:creationId xmlns:a16="http://schemas.microsoft.com/office/drawing/2014/main" id="{A6771EBB-0AC6-446F-AAFD-3218831B6427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C08DDA80-8895-47A4-9CE0-EA1E8E1E7599}"/>
              </a:ext>
            </a:extLst>
          </p:cNvPr>
          <p:cNvSpPr txBox="1"/>
          <p:nvPr/>
        </p:nvSpPr>
        <p:spPr>
          <a:xfrm>
            <a:off x="4193075" y="406080"/>
            <a:ext cx="38058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Principales Clientes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F78235F-E001-4321-B81C-C1D8D0DF8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658" y="1952554"/>
            <a:ext cx="2988757" cy="2122390"/>
          </a:xfrm>
          <a:prstGeom prst="rect">
            <a:avLst/>
          </a:prstGeom>
        </p:spPr>
      </p:pic>
      <p:sp>
        <p:nvSpPr>
          <p:cNvPr id="21" name="Hexágono 20">
            <a:extLst>
              <a:ext uri="{FF2B5EF4-FFF2-40B4-BE49-F238E27FC236}">
                <a16:creationId xmlns:a16="http://schemas.microsoft.com/office/drawing/2014/main" id="{87B4011C-DEE1-492D-BBBD-006B74A58E5E}"/>
              </a:ext>
            </a:extLst>
          </p:cNvPr>
          <p:cNvSpPr/>
          <p:nvPr/>
        </p:nvSpPr>
        <p:spPr>
          <a:xfrm>
            <a:off x="4233067" y="4523959"/>
            <a:ext cx="1427423" cy="1286844"/>
          </a:xfrm>
          <a:prstGeom prst="hexagon">
            <a:avLst/>
          </a:prstGeom>
          <a:solidFill>
            <a:srgbClr val="00914A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Hexágono 24">
            <a:extLst>
              <a:ext uri="{FF2B5EF4-FFF2-40B4-BE49-F238E27FC236}">
                <a16:creationId xmlns:a16="http://schemas.microsoft.com/office/drawing/2014/main" id="{DDCCA15B-90F7-4078-8746-618EBABCC71D}"/>
              </a:ext>
            </a:extLst>
          </p:cNvPr>
          <p:cNvSpPr/>
          <p:nvPr/>
        </p:nvSpPr>
        <p:spPr>
          <a:xfrm>
            <a:off x="2302370" y="4523959"/>
            <a:ext cx="1427423" cy="1286844"/>
          </a:xfrm>
          <a:prstGeom prst="hexagon">
            <a:avLst/>
          </a:prstGeom>
          <a:solidFill>
            <a:srgbClr val="00914A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Hexágono 27">
            <a:extLst>
              <a:ext uri="{FF2B5EF4-FFF2-40B4-BE49-F238E27FC236}">
                <a16:creationId xmlns:a16="http://schemas.microsoft.com/office/drawing/2014/main" id="{8F5B04CB-7F89-4FA5-B818-422D5A61CF67}"/>
              </a:ext>
            </a:extLst>
          </p:cNvPr>
          <p:cNvSpPr/>
          <p:nvPr/>
        </p:nvSpPr>
        <p:spPr>
          <a:xfrm>
            <a:off x="6088700" y="4524492"/>
            <a:ext cx="1427423" cy="1286844"/>
          </a:xfrm>
          <a:prstGeom prst="hexagon">
            <a:avLst/>
          </a:prstGeom>
          <a:solidFill>
            <a:srgbClr val="00914A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1B387EC0-E83A-4FB3-834D-34EAD55F79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714" y="4980104"/>
            <a:ext cx="1192735" cy="363255"/>
          </a:xfrm>
          <a:prstGeom prst="rect">
            <a:avLst/>
          </a:prstGeom>
        </p:spPr>
      </p:pic>
      <p:pic>
        <p:nvPicPr>
          <p:cNvPr id="34" name="Imagen 33">
            <a:extLst>
              <a:ext uri="{FF2B5EF4-FFF2-40B4-BE49-F238E27FC236}">
                <a16:creationId xmlns:a16="http://schemas.microsoft.com/office/drawing/2014/main" id="{A8E6DB15-96D7-47E3-A557-70ABD82077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319" y="4973227"/>
            <a:ext cx="1240184" cy="452684"/>
          </a:xfrm>
          <a:prstGeom prst="rect">
            <a:avLst/>
          </a:prstGeom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04B27B4B-6060-4A5C-BE79-36F9CF6C5B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260" y="4893758"/>
            <a:ext cx="1209036" cy="544066"/>
          </a:xfrm>
          <a:prstGeom prst="rect">
            <a:avLst/>
          </a:prstGeom>
        </p:spPr>
      </p:pic>
      <p:grpSp>
        <p:nvGrpSpPr>
          <p:cNvPr id="65" name="Grupo 64">
            <a:extLst>
              <a:ext uri="{FF2B5EF4-FFF2-40B4-BE49-F238E27FC236}">
                <a16:creationId xmlns:a16="http://schemas.microsoft.com/office/drawing/2014/main" id="{C12CA361-B57A-402B-9FF8-0EF1321E07A8}"/>
              </a:ext>
            </a:extLst>
          </p:cNvPr>
          <p:cNvGrpSpPr/>
          <p:nvPr/>
        </p:nvGrpSpPr>
        <p:grpSpPr>
          <a:xfrm>
            <a:off x="7850257" y="4523959"/>
            <a:ext cx="1427423" cy="1286844"/>
            <a:chOff x="7998925" y="4373831"/>
            <a:chExt cx="1427423" cy="1286844"/>
          </a:xfrm>
        </p:grpSpPr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5676CE5F-BEA5-4F03-B6E0-01FC5FF06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8222" y="4570586"/>
              <a:ext cx="768827" cy="860467"/>
            </a:xfrm>
            <a:prstGeom prst="rect">
              <a:avLst/>
            </a:prstGeom>
          </p:spPr>
        </p:pic>
        <p:sp>
          <p:nvSpPr>
            <p:cNvPr id="27" name="Hexágono 26">
              <a:extLst>
                <a:ext uri="{FF2B5EF4-FFF2-40B4-BE49-F238E27FC236}">
                  <a16:creationId xmlns:a16="http://schemas.microsoft.com/office/drawing/2014/main" id="{3F97B391-31D5-453F-9102-A83DC7BEB4AE}"/>
                </a:ext>
              </a:extLst>
            </p:cNvPr>
            <p:cNvSpPr/>
            <p:nvPr/>
          </p:nvSpPr>
          <p:spPr>
            <a:xfrm>
              <a:off x="7998925" y="4373831"/>
              <a:ext cx="1427423" cy="1286844"/>
            </a:xfrm>
            <a:prstGeom prst="hexagon">
              <a:avLst/>
            </a:prstGeom>
            <a:solidFill>
              <a:srgbClr val="00914A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hilly" dir="t">
                <a:rot lat="0" lon="0" rev="18480000"/>
              </a:lightRig>
            </a:scene3d>
            <a:sp3d prstMaterial="clear">
              <a:bevelT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rgbClr val="00974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8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 advTm="10000">
        <p:fade/>
      </p:transition>
    </mc:Choice>
    <mc:Fallback xmlns="">
      <p:transition spd="slow" advClick="0" advTm="1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B5245514-42D9-407A-AD84-08B208095D50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2F5DEFCB-DBDB-4A16-94D4-51600BB677C4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9FE4CDD9-F6E8-4C87-AB6F-C5F801E75317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FDDF8E8E-E1CB-4099-95F4-6097815287F0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8C834B1B-C48C-45C5-B5B3-C84D35DB17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9" name="Rectángulo 8">
                <a:extLst>
                  <a:ext uri="{FF2B5EF4-FFF2-40B4-BE49-F238E27FC236}">
                    <a16:creationId xmlns:a16="http://schemas.microsoft.com/office/drawing/2014/main" id="{60CC2835-386F-4449-B3F6-55EBD0D371AF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26EEC7E2-A234-47B7-8D49-B24625F756F9}"/>
              </a:ext>
            </a:extLst>
          </p:cNvPr>
          <p:cNvSpPr txBox="1"/>
          <p:nvPr/>
        </p:nvSpPr>
        <p:spPr>
          <a:xfrm>
            <a:off x="5024844" y="506746"/>
            <a:ext cx="21977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SERVICIOS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782E78D4-F0F1-4998-BF17-9BEA0B7B1D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942" y="1929814"/>
            <a:ext cx="6803572" cy="4554102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D7537ECA-C748-4CCA-955E-39D4760E0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35" y="2881872"/>
            <a:ext cx="4185109" cy="2507942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2CBDE41C-2677-4782-8959-DA4D09610BE5}"/>
              </a:ext>
            </a:extLst>
          </p:cNvPr>
          <p:cNvSpPr txBox="1"/>
          <p:nvPr/>
        </p:nvSpPr>
        <p:spPr>
          <a:xfrm>
            <a:off x="7561763" y="3429000"/>
            <a:ext cx="3286751" cy="1655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s-MX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Desarrollo</a:t>
            </a:r>
          </a:p>
          <a:p>
            <a:pPr marL="28575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s-MX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Q.A.</a:t>
            </a:r>
          </a:p>
          <a:p>
            <a:pPr marL="28575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s-MX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Administración</a:t>
            </a:r>
          </a:p>
          <a:p>
            <a:pPr marL="285750" indent="-285750" algn="just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s-MX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Soporte Técnico</a:t>
            </a:r>
            <a:endParaRPr lang="es-MX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717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37EAD83E-F796-4D0E-96C6-959730C15C0A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41870FE7-52A0-45A0-B177-4E9DBA1CAB00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9D8EC052-7F79-4312-A1F5-0C0E2A1CEBA4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D77CFC44-F96D-4130-B4EE-F6BF310F0F88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82BAD7BE-C173-4E6B-9EEA-4A2773313A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9" name="Rectángulo 8">
                <a:extLst>
                  <a:ext uri="{FF2B5EF4-FFF2-40B4-BE49-F238E27FC236}">
                    <a16:creationId xmlns:a16="http://schemas.microsoft.com/office/drawing/2014/main" id="{BC690832-F43E-4FF1-AA89-CDED8EDDB611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1E63DA6F-42B9-4B8B-91EC-3B62FC24AACA}"/>
              </a:ext>
            </a:extLst>
          </p:cNvPr>
          <p:cNvSpPr txBox="1"/>
          <p:nvPr/>
        </p:nvSpPr>
        <p:spPr>
          <a:xfrm>
            <a:off x="4774325" y="488883"/>
            <a:ext cx="27911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DESARROLLO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0DA6F5F3-5A9C-4F77-B3C0-76FB5FEC6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8933" y="2188609"/>
            <a:ext cx="3954648" cy="466939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5EA2A2BE-7FDE-4E1B-BC70-8ADE37221D5D}"/>
              </a:ext>
            </a:extLst>
          </p:cNvPr>
          <p:cNvSpPr txBox="1"/>
          <p:nvPr/>
        </p:nvSpPr>
        <p:spPr>
          <a:xfrm>
            <a:off x="2303386" y="1704388"/>
            <a:ext cx="94653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rgbClr val="009749"/>
                </a:solidFill>
                <a:latin typeface="Century Gothic" panose="020B0502020202020204" pitchFamily="34" charset="0"/>
              </a:rPr>
              <a:t>Análisis, diseño y desarrollo de aplicaciones o sistemas que permitan cubrir con las necesidades de nuestros Clientes aplicando soluciones por medio de la programación, manejo de base de datos y documentando bajo las mejores metodologías y prácticas del mercado.</a:t>
            </a:r>
            <a:endParaRPr lang="es-MX" dirty="0">
              <a:solidFill>
                <a:srgbClr val="009749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3" name="Picture 6" descr="Resultado de imagen para qlik sense logo">
            <a:extLst>
              <a:ext uri="{FF2B5EF4-FFF2-40B4-BE49-F238E27FC236}">
                <a16:creationId xmlns:a16="http://schemas.microsoft.com/office/drawing/2014/main" id="{DA3C1DBD-AD31-454A-9453-EB8853989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8933" y="6338902"/>
            <a:ext cx="596355" cy="408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Resultado de imagen para java">
            <a:extLst>
              <a:ext uri="{FF2B5EF4-FFF2-40B4-BE49-F238E27FC236}">
                <a16:creationId xmlns:a16="http://schemas.microsoft.com/office/drawing/2014/main" id="{86771EA7-2EC6-4D81-9C0E-16E1ABCB7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5984" y="6280004"/>
            <a:ext cx="901232" cy="507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Resultado de imagen para qlikview">
            <a:extLst>
              <a:ext uri="{FF2B5EF4-FFF2-40B4-BE49-F238E27FC236}">
                <a16:creationId xmlns:a16="http://schemas.microsoft.com/office/drawing/2014/main" id="{9BFD35EB-9DB2-4B4F-AB89-2BD2CF7BD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681" y="6376009"/>
            <a:ext cx="444788" cy="332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2" descr="Resultado de imagen para mysql logo">
            <a:extLst>
              <a:ext uri="{FF2B5EF4-FFF2-40B4-BE49-F238E27FC236}">
                <a16:creationId xmlns:a16="http://schemas.microsoft.com/office/drawing/2014/main" id="{E1826C02-B5FF-446F-A891-0D3620344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0382" y="6241643"/>
            <a:ext cx="600040" cy="60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Resultado de imagen para oracle">
            <a:extLst>
              <a:ext uri="{FF2B5EF4-FFF2-40B4-BE49-F238E27FC236}">
                <a16:creationId xmlns:a16="http://schemas.microsoft.com/office/drawing/2014/main" id="{3D8C3B93-834B-4C4D-BEB1-3C2A228010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57" b="25242"/>
          <a:stretch/>
        </p:blipFill>
        <p:spPr bwMode="auto">
          <a:xfrm>
            <a:off x="7036079" y="6423737"/>
            <a:ext cx="875643" cy="23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0" descr="Resultado de imagen para css logo">
            <a:extLst>
              <a:ext uri="{FF2B5EF4-FFF2-40B4-BE49-F238E27FC236}">
                <a16:creationId xmlns:a16="http://schemas.microsoft.com/office/drawing/2014/main" id="{A4EC43AF-D42F-4C14-8658-7A45D2237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191" y="6373967"/>
            <a:ext cx="493132" cy="319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2" descr="Resultado de imagen para c++ logo">
            <a:extLst>
              <a:ext uri="{FF2B5EF4-FFF2-40B4-BE49-F238E27FC236}">
                <a16:creationId xmlns:a16="http://schemas.microsoft.com/office/drawing/2014/main" id="{B10738F1-2621-4334-9254-29668B164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161" y="6374551"/>
            <a:ext cx="297305" cy="33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4" descr="Resultado de imagen para c# logo">
            <a:extLst>
              <a:ext uri="{FF2B5EF4-FFF2-40B4-BE49-F238E27FC236}">
                <a16:creationId xmlns:a16="http://schemas.microsoft.com/office/drawing/2014/main" id="{4449BF99-D921-49AF-B701-EC8577AD3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325" y="6381930"/>
            <a:ext cx="284515" cy="31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45740C7-CB6C-41E8-8548-F0776D9ED3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103" y="3105258"/>
            <a:ext cx="7550092" cy="2517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00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CC7795BC-95F3-4C1E-944A-C89AF111CF6D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55DB4FA1-DAAF-45B7-AE05-FE33746A3CDA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C88CB3EB-7A0E-4B75-BAE5-55366599D490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12E8C6D6-C9AA-4D4D-8773-7EA2079FE98A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350B5708-6B8D-4322-9278-9F63A2AD66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9" name="Rectángulo 8">
                <a:extLst>
                  <a:ext uri="{FF2B5EF4-FFF2-40B4-BE49-F238E27FC236}">
                    <a16:creationId xmlns:a16="http://schemas.microsoft.com/office/drawing/2014/main" id="{18E6A6EC-E4BE-4B74-B3F0-C07CCDAED3C6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E44358B-19CC-4EF8-96B6-0CA9A4E17BD5}"/>
              </a:ext>
            </a:extLst>
          </p:cNvPr>
          <p:cNvSpPr/>
          <p:nvPr/>
        </p:nvSpPr>
        <p:spPr>
          <a:xfrm>
            <a:off x="5253139" y="3120790"/>
            <a:ext cx="5872471" cy="3277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Generación de casos de uso para cada servicio</a:t>
            </a:r>
          </a:p>
          <a:p>
            <a:pPr>
              <a:lnSpc>
                <a:spcPct val="150000"/>
              </a:lnSpc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     que se solicitan certificar.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Preparación de casos a certificar.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Certificación de mensajería ISO8583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Análisis de mensajería ISO8583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Visto bueno del proyecto o servicio.</a:t>
            </a:r>
          </a:p>
          <a:p>
            <a:pPr>
              <a:lnSpc>
                <a:spcPct val="150000"/>
              </a:lnSpc>
            </a:pPr>
            <a:endParaRPr lang="es-MX" sz="1600" dirty="0">
              <a:solidFill>
                <a:srgbClr val="009749"/>
              </a:solidFill>
              <a:latin typeface="Century Gothic" panose="020B0502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MX" sz="1600" dirty="0">
                <a:solidFill>
                  <a:srgbClr val="009749"/>
                </a:solidFill>
                <a:latin typeface="Century Gothic" panose="020B0502020202020204" pitchFamily="34" charset="0"/>
              </a:rPr>
              <a:t>  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B289BC7-205D-49A9-8D13-A84B08D08D4A}"/>
              </a:ext>
            </a:extLst>
          </p:cNvPr>
          <p:cNvSpPr txBox="1"/>
          <p:nvPr/>
        </p:nvSpPr>
        <p:spPr>
          <a:xfrm>
            <a:off x="4774325" y="488883"/>
            <a:ext cx="27911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Q.A.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2ED3033-8E97-4E0E-8D34-BEB3487BDE4F}"/>
              </a:ext>
            </a:extLst>
          </p:cNvPr>
          <p:cNvSpPr/>
          <p:nvPr/>
        </p:nvSpPr>
        <p:spPr>
          <a:xfrm>
            <a:off x="974579" y="1812799"/>
            <a:ext cx="107497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9749"/>
                </a:solidFill>
                <a:latin typeface="Century Gothic" panose="020B0502020202020204" pitchFamily="34" charset="0"/>
              </a:rPr>
              <a:t>Garantizar la calidad de los proyectos por medio de aplicación de </a:t>
            </a:r>
            <a:r>
              <a:rPr lang="es-ES" dirty="0" err="1">
                <a:solidFill>
                  <a:srgbClr val="009749"/>
                </a:solidFill>
                <a:latin typeface="Century Gothic" panose="020B0502020202020204" pitchFamily="34" charset="0"/>
              </a:rPr>
              <a:t>tester</a:t>
            </a:r>
            <a:r>
              <a:rPr lang="es-ES" dirty="0">
                <a:solidFill>
                  <a:srgbClr val="009749"/>
                </a:solidFill>
                <a:latin typeface="Century Gothic" panose="020B0502020202020204" pitchFamily="34" charset="0"/>
              </a:rPr>
              <a:t> y certificación que permita asegurar el adecuado funcionamiento de los desarrollos y productos.</a:t>
            </a:r>
            <a:endParaRPr lang="es-MX" dirty="0">
              <a:solidFill>
                <a:srgbClr val="009749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996A430-F8EA-43BB-ABF9-89C24FCEF0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49" y="2592572"/>
            <a:ext cx="4583418" cy="389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1C676BD2-61A7-4279-8396-4A219FD22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625" y="3857625"/>
            <a:ext cx="3000375" cy="3000375"/>
          </a:xfrm>
          <a:prstGeom prst="rect">
            <a:avLst/>
          </a:prstGeom>
          <a:effectLst>
            <a:softEdge rad="0"/>
          </a:effectLst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5A03120D-31A6-485C-BBFF-8FDB717490B2}"/>
              </a:ext>
            </a:extLst>
          </p:cNvPr>
          <p:cNvGrpSpPr/>
          <p:nvPr/>
        </p:nvGrpSpPr>
        <p:grpSpPr>
          <a:xfrm>
            <a:off x="0" y="0"/>
            <a:ext cx="12192000" cy="1317002"/>
            <a:chOff x="0" y="0"/>
            <a:chExt cx="12192000" cy="1317002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5DD3F4AC-4D76-46E9-9C06-23C984C4A8EE}"/>
                </a:ext>
              </a:extLst>
            </p:cNvPr>
            <p:cNvSpPr/>
            <p:nvPr/>
          </p:nvSpPr>
          <p:spPr>
            <a:xfrm>
              <a:off x="0" y="1196792"/>
              <a:ext cx="12192000" cy="997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2E3A3514-EF20-4A4E-AB3D-D5066168F87D}"/>
                </a:ext>
              </a:extLst>
            </p:cNvPr>
            <p:cNvSpPr/>
            <p:nvPr/>
          </p:nvSpPr>
          <p:spPr>
            <a:xfrm>
              <a:off x="0" y="1167380"/>
              <a:ext cx="12192000" cy="99748"/>
            </a:xfrm>
            <a:prstGeom prst="rect">
              <a:avLst/>
            </a:prstGeom>
            <a:solidFill>
              <a:srgbClr val="0097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78B2CC40-9DE3-4DB7-A1B1-B6FBDBFF8E80}"/>
                </a:ext>
              </a:extLst>
            </p:cNvPr>
            <p:cNvGrpSpPr/>
            <p:nvPr/>
          </p:nvGrpSpPr>
          <p:grpSpPr>
            <a:xfrm>
              <a:off x="0" y="0"/>
              <a:ext cx="2197738" cy="1317002"/>
              <a:chOff x="2431283" y="4112060"/>
              <a:chExt cx="2197738" cy="1317002"/>
            </a:xfrm>
          </p:grpSpPr>
          <p:pic>
            <p:nvPicPr>
              <p:cNvPr id="9" name="Imagen 8">
                <a:extLst>
                  <a:ext uri="{FF2B5EF4-FFF2-40B4-BE49-F238E27FC236}">
                    <a16:creationId xmlns:a16="http://schemas.microsoft.com/office/drawing/2014/main" id="{997F491F-8512-45DC-BEA3-1CA10BBD9E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31283" y="4112060"/>
                <a:ext cx="2197738" cy="1317002"/>
              </a:xfrm>
              <a:prstGeom prst="rect">
                <a:avLst/>
              </a:prstGeom>
            </p:spPr>
          </p:pic>
          <p:sp>
            <p:nvSpPr>
              <p:cNvPr id="10" name="Rectángulo 9">
                <a:extLst>
                  <a:ext uri="{FF2B5EF4-FFF2-40B4-BE49-F238E27FC236}">
                    <a16:creationId xmlns:a16="http://schemas.microsoft.com/office/drawing/2014/main" id="{B476DF2D-A8F5-4D18-963C-747486C08517}"/>
                  </a:ext>
                </a:extLst>
              </p:cNvPr>
              <p:cNvSpPr/>
              <p:nvPr/>
            </p:nvSpPr>
            <p:spPr>
              <a:xfrm>
                <a:off x="2431283" y="4112060"/>
                <a:ext cx="1489098" cy="2154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800" b="1" i="1" dirty="0">
                    <a:solidFill>
                      <a:schemeClr val="bg1">
                        <a:lumMod val="75000"/>
                      </a:schemeClr>
                    </a:solidFill>
                  </a:rPr>
                  <a:t>Inteligencia Digital</a:t>
                </a:r>
              </a:p>
            </p:txBody>
          </p:sp>
        </p:grpSp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145CFD8-94A1-4E68-B5F7-7ABA238072A3}"/>
              </a:ext>
            </a:extLst>
          </p:cNvPr>
          <p:cNvSpPr txBox="1"/>
          <p:nvPr/>
        </p:nvSpPr>
        <p:spPr>
          <a:xfrm>
            <a:off x="4221745" y="1461013"/>
            <a:ext cx="333340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Servicios Especiales</a:t>
            </a:r>
          </a:p>
          <a:p>
            <a:endParaRPr lang="es-MX" dirty="0">
              <a:latin typeface="Century Gothic" panose="020B0502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D45750C-7515-4465-B19F-85D1889DF3E8}"/>
              </a:ext>
            </a:extLst>
          </p:cNvPr>
          <p:cNvSpPr txBox="1"/>
          <p:nvPr/>
        </p:nvSpPr>
        <p:spPr>
          <a:xfrm>
            <a:off x="4285983" y="391044"/>
            <a:ext cx="36200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ADMINISTRACIÓN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8C55CDC-4464-4426-A146-A25394EF4377}"/>
              </a:ext>
            </a:extLst>
          </p:cNvPr>
          <p:cNvSpPr txBox="1"/>
          <p:nvPr/>
        </p:nvSpPr>
        <p:spPr>
          <a:xfrm>
            <a:off x="984813" y="1933912"/>
            <a:ext cx="100913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Nuestra labor es apoyar al cliente en la realización de: </a:t>
            </a:r>
          </a:p>
          <a:p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Consultorías relacionadas a la mensajería ISO8583.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Capacitación en mensajería ISO8583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 ASSESSMENT para verificar tendencia o desviaciones que afecten la aceptación de transacciones.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Diseño y Generación de reportes ad-hoc a las necesidades de nuestros clientes.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Generación de alertas automatizadas en servicios críticos </a:t>
            </a:r>
          </a:p>
          <a:p>
            <a:r>
              <a:rPr lang="es-MX" dirty="0">
                <a:solidFill>
                  <a:srgbClr val="009749"/>
                </a:solidFill>
                <a:latin typeface="Century Gothic" panose="020B0502020202020204" pitchFamily="34" charset="0"/>
              </a:rPr>
              <a:t>  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0807E9C-E4EB-4ACF-813E-FA28DABD0DA2}"/>
              </a:ext>
            </a:extLst>
          </p:cNvPr>
          <p:cNvSpPr txBox="1"/>
          <p:nvPr/>
        </p:nvSpPr>
        <p:spPr>
          <a:xfrm>
            <a:off x="4433177" y="4413998"/>
            <a:ext cx="2573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>
                <a:solidFill>
                  <a:srgbClr val="009749"/>
                </a:solidFill>
                <a:latin typeface="Century Gothic" panose="020B0502020202020204" pitchFamily="34" charset="0"/>
              </a:rPr>
              <a:t>Project Manager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F4F259-2BE8-4D05-8A38-A06AA75DED68}"/>
              </a:ext>
            </a:extLst>
          </p:cNvPr>
          <p:cNvSpPr txBox="1"/>
          <p:nvPr/>
        </p:nvSpPr>
        <p:spPr>
          <a:xfrm>
            <a:off x="1032163" y="5776876"/>
            <a:ext cx="88227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i="1" dirty="0">
                <a:solidFill>
                  <a:srgbClr val="009749"/>
                </a:solidFill>
                <a:latin typeface="Century Gothic" panose="020B0502020202020204" pitchFamily="34" charset="0"/>
              </a:rPr>
              <a:t>Liderar el equipo responsable de alcanzar los objetivos del proyecto.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i="1" dirty="0">
                <a:solidFill>
                  <a:srgbClr val="009749"/>
                </a:solidFill>
                <a:latin typeface="Century Gothic" panose="020B0502020202020204" pitchFamily="34" charset="0"/>
              </a:rPr>
              <a:t>Coordinar todas las partes interesadas del proyecto.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i="1" dirty="0">
                <a:solidFill>
                  <a:srgbClr val="009749"/>
                </a:solidFill>
                <a:latin typeface="Century Gothic" panose="020B0502020202020204" pitchFamily="34" charset="0"/>
              </a:rPr>
              <a:t>Controlar los recursos asignados al proyecto con el fin de cumplir con los objetivos </a:t>
            </a:r>
            <a:endParaRPr lang="es-MX" sz="1600" i="1" dirty="0">
              <a:solidFill>
                <a:srgbClr val="009749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B6DC6D6-1EBF-4D38-A74F-05883F364098}"/>
              </a:ext>
            </a:extLst>
          </p:cNvPr>
          <p:cNvSpPr txBox="1"/>
          <p:nvPr/>
        </p:nvSpPr>
        <p:spPr>
          <a:xfrm>
            <a:off x="1098869" y="4940910"/>
            <a:ext cx="7401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rgbClr val="009749"/>
                </a:solidFill>
              </a:rPr>
              <a:t>Apoyamos a nuestros clientes facilitando el personal capacitado y entrenado </a:t>
            </a:r>
          </a:p>
          <a:p>
            <a:r>
              <a:rPr lang="es-MX" dirty="0">
                <a:solidFill>
                  <a:srgbClr val="009749"/>
                </a:solidFill>
              </a:rPr>
              <a:t>En prácticas de PMO para asegurar el éxito de los proyectos. </a:t>
            </a:r>
          </a:p>
        </p:txBody>
      </p:sp>
    </p:spTree>
    <p:extLst>
      <p:ext uri="{BB962C8B-B14F-4D97-AF65-F5344CB8AC3E}">
        <p14:creationId xmlns:p14="http://schemas.microsoft.com/office/powerpoint/2010/main" val="515839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3809</TotalTime>
  <Words>617</Words>
  <Application>Microsoft Office PowerPoint</Application>
  <PresentationFormat>Panorámica</PresentationFormat>
  <Paragraphs>109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PYJC</dc:creator>
  <cp:lastModifiedBy>PYJC</cp:lastModifiedBy>
  <cp:revision>111</cp:revision>
  <dcterms:created xsi:type="dcterms:W3CDTF">2018-09-06T14:53:22Z</dcterms:created>
  <dcterms:modified xsi:type="dcterms:W3CDTF">2018-10-02T22:44:42Z</dcterms:modified>
</cp:coreProperties>
</file>

<file path=docProps/thumbnail.jpeg>
</file>